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70" r:id="rId7"/>
    <p:sldId id="262" r:id="rId8"/>
    <p:sldId id="268" r:id="rId9"/>
    <p:sldId id="271" r:id="rId10"/>
    <p:sldId id="269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5350" autoAdjust="0"/>
  </p:normalViewPr>
  <p:slideViewPr>
    <p:cSldViewPr snapToGrid="0">
      <p:cViewPr varScale="1">
        <p:scale>
          <a:sx n="48" d="100"/>
          <a:sy n="48" d="100"/>
        </p:scale>
        <p:origin x="20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50DE0-AD49-47CD-94C8-35FABDE3B9A0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85586-B80F-4C30-ADAA-6F9DA375B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Bell, Ross, Lamb, Dalton-Clarks</a:t>
            </a:r>
          </a:p>
          <a:p>
            <a:r>
              <a:rPr lang="en-US" dirty="0" smtClean="0"/>
              <a:t>Guiding </a:t>
            </a:r>
            <a:r>
              <a:rPr lang="en-US" dirty="0"/>
              <a:t>Questions: </a:t>
            </a:r>
          </a:p>
          <a:p>
            <a:r>
              <a:rPr lang="en-US" dirty="0"/>
              <a:t>What's the first student that came to mind after you read this text?</a:t>
            </a:r>
          </a:p>
          <a:p>
            <a:r>
              <a:rPr lang="en-US" dirty="0">
                <a:latin typeface="Calibri"/>
              </a:rPr>
              <a:t>Do you think the student can still learn if their needs aren't met?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28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Brooks, Geary, Lewis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81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Bell, Cross</a:t>
            </a:r>
            <a:r>
              <a:rPr lang="en-US" smtClean="0"/>
              <a:t>,</a:t>
            </a:r>
            <a:r>
              <a:rPr lang="en-US" baseline="0" smtClean="0"/>
              <a:t> Winchester</a:t>
            </a:r>
            <a:endParaRPr lang="en-US" smtClean="0"/>
          </a:p>
          <a:p>
            <a:r>
              <a:rPr lang="en-US" dirty="0" smtClean="0"/>
              <a:t>Things </a:t>
            </a:r>
            <a:r>
              <a:rPr lang="en-US" dirty="0"/>
              <a:t>needed: same colored pens, chart paper/blank paper</a:t>
            </a:r>
          </a:p>
          <a:p>
            <a:endParaRPr lang="en-US" dirty="0"/>
          </a:p>
          <a:p>
            <a:r>
              <a:rPr lang="en-US" dirty="0"/>
              <a:t>3 leadership members needed to transcript the exit tickets to be shared with TAP leadership and School Leadership teams: Ross(2-3), Brooks(Enrichment), T. Bell(PK-1), M. Bell (4-5),  Cross(6-8)</a:t>
            </a:r>
          </a:p>
          <a:p>
            <a:endParaRPr lang="en-US" dirty="0"/>
          </a:p>
          <a:p>
            <a:r>
              <a:rPr lang="en-US" dirty="0"/>
              <a:t>Next TAP leadership team meeting= create next steps POSSIBLY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14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Geary,</a:t>
            </a:r>
            <a:r>
              <a:rPr lang="en-US" baseline="0" dirty="0" smtClean="0"/>
              <a:t> Brooks, Lewis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99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Bell,</a:t>
            </a:r>
            <a:r>
              <a:rPr lang="en-US" baseline="0" dirty="0" smtClean="0"/>
              <a:t> Cross, Winchester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Bell,</a:t>
            </a:r>
            <a:r>
              <a:rPr lang="en-US" baseline="0" dirty="0" smtClean="0"/>
              <a:t> Cross, </a:t>
            </a:r>
            <a:r>
              <a:rPr lang="en-US" dirty="0" smtClean="0"/>
              <a:t>Flint</a:t>
            </a:r>
          </a:p>
          <a:p>
            <a:r>
              <a:rPr lang="en-US" dirty="0" smtClean="0"/>
              <a:t>Guiding</a:t>
            </a:r>
            <a:r>
              <a:rPr lang="en-US" baseline="0" dirty="0" smtClean="0"/>
              <a:t> Questions: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What are the differences between kindhearted lowered expectations, poverty,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What are the differences between onus shifting mind, and classic fixed mindset?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Are there any similarities between any of the mindsets? If so, which ones and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10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Bell,</a:t>
            </a:r>
            <a:r>
              <a:rPr lang="en-US" baseline="0" dirty="0" smtClean="0"/>
              <a:t> Cross, Winchester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2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Geary,</a:t>
            </a:r>
            <a:r>
              <a:rPr lang="en-US" baseline="0" dirty="0" smtClean="0"/>
              <a:t> Brooks, Lewis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6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Bell, Ross, Lamb, Dalton-Clarks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85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Bell, Cross, Winchester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73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Bell, Cross, Winchester</a:t>
            </a:r>
          </a:p>
          <a:p>
            <a:endParaRPr lang="en-US" dirty="0" smtClean="0"/>
          </a:p>
          <a:p>
            <a:r>
              <a:rPr lang="en-US" dirty="0" smtClean="0"/>
              <a:t>Create a T chart in cooperative groups to create an anchor chart and classify each mindset.</a:t>
            </a:r>
          </a:p>
          <a:p>
            <a:r>
              <a:rPr lang="en-US" dirty="0" smtClean="0"/>
              <a:t>Work in pairs or groups to create an anchor chart to record and report out. Each cluster should have an anchor chart  (distraction to vision or assistance to vision).</a:t>
            </a:r>
          </a:p>
          <a:p>
            <a:r>
              <a:rPr lang="en-US" dirty="0" smtClean="0"/>
              <a:t>6 minutes(3 minutes to write and 3 minutes to share) Turn negatives into growth opportunities </a:t>
            </a:r>
          </a:p>
          <a:p>
            <a:r>
              <a:rPr lang="en-US" dirty="0" smtClean="0"/>
              <a:t>Teachers will generate</a:t>
            </a:r>
            <a:r>
              <a:rPr lang="en-US" baseline="0" dirty="0" smtClean="0"/>
              <a:t> a mindset poster to be hung in the cluster room and referred to when needed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85586-B80F-4C30-ADAA-6F9DA375B6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31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9B3AF6E-2C7D-4A15-85CE-E7BBFD1D5115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0ACB6FC-2B14-4721-8A31-AA60607BB1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7175351" cy="1793167"/>
          </a:xfrm>
        </p:spPr>
        <p:txBody>
          <a:bodyPr>
            <a:normAutofit fontScale="90000"/>
          </a:bodyPr>
          <a:lstStyle/>
          <a:p>
            <a:r>
              <a:rPr lang="en-US"/>
              <a:t>Developing Teachers’ Mindsets for Students to Achieve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/>
          <a:p>
            <a:r>
              <a:rPr lang="en-US"/>
              <a:t>Materials and Information provided by TNTP</a:t>
            </a:r>
          </a:p>
        </p:txBody>
      </p:sp>
    </p:spTree>
    <p:extLst>
      <p:ext uri="{BB962C8B-B14F-4D97-AF65-F5344CB8AC3E}">
        <p14:creationId xmlns:p14="http://schemas.microsoft.com/office/powerpoint/2010/main" val="171473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97" y="1454482"/>
            <a:ext cx="82296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Mindsets in Our Building </a:t>
            </a:r>
            <a:endParaRPr lang="en-US" dirty="0">
              <a:solidFill>
                <a:srgbClr val="FF0000"/>
              </a:solidFill>
              <a:latin typeface="Trebuchet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10185" y="2388358"/>
            <a:ext cx="134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Examples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39485" y="2388358"/>
            <a:ext cx="208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Type of Mindset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427620" y="2388358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Strategy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179928" y="2388358"/>
            <a:ext cx="27296" cy="4012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890188" y="2388358"/>
            <a:ext cx="27296" cy="4012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72754" y="2757690"/>
            <a:ext cx="70747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27"/>
          <a:stretch/>
        </p:blipFill>
        <p:spPr bwMode="auto">
          <a:xfrm>
            <a:off x="0" y="221802"/>
            <a:ext cx="8816972" cy="1232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220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49" y="228600"/>
            <a:ext cx="8229600" cy="1143000"/>
          </a:xfrm>
        </p:spPr>
        <p:txBody>
          <a:bodyPr/>
          <a:lstStyle/>
          <a:p>
            <a:r>
              <a:rPr lang="en-US"/>
              <a:t>Practice </a:t>
            </a:r>
            <a:r>
              <a:rPr lang="en-US">
                <a:sym typeface="Wingdings" pitchFamily="2" charset="2"/>
              </a:rPr>
              <a:t> Habits  Beliefs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98" y="990600"/>
            <a:ext cx="7632502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3585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Exit Ticket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400" dirty="0"/>
              <a:t>Reflect and complete mindset chart. </a:t>
            </a:r>
          </a:p>
        </p:txBody>
      </p:sp>
    </p:spTree>
    <p:extLst>
      <p:ext uri="{BB962C8B-B14F-4D97-AF65-F5344CB8AC3E}">
        <p14:creationId xmlns:p14="http://schemas.microsoft.com/office/powerpoint/2010/main" val="43381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 Now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</a:t>
            </a:r>
            <a:r>
              <a:rPr lang="en-US" dirty="0"/>
              <a:t>excerpt from Teaching As Leadership entitled “Kindhearted Lowered Expectations”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en-US"/>
              <a:t>Recognize actions and mindsets that indicate when a belief in all students’ ability to achieve is not being upheld.</a:t>
            </a:r>
          </a:p>
          <a:p>
            <a:r>
              <a:rPr lang="en-US"/>
              <a:t>Identify the root causes of the fixed mindsets that exist in our building and relate them to the idea of </a:t>
            </a:r>
            <a:r>
              <a:rPr lang="en-US">
                <a:solidFill>
                  <a:srgbClr val="000000"/>
                </a:solidFill>
              </a:rPr>
              <a:t>equality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753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en-US"/>
              <a:t>The impact of mindset</a:t>
            </a:r>
          </a:p>
          <a:p>
            <a:r>
              <a:rPr lang="en-US"/>
              <a:t>Mindsets </a:t>
            </a:r>
          </a:p>
          <a:p>
            <a:r>
              <a:rPr lang="en-US"/>
              <a:t>Building a growth mindset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63" y="3957638"/>
            <a:ext cx="7738188" cy="247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129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229600" cy="1219200"/>
          </a:xfrm>
        </p:spPr>
        <p:txBody>
          <a:bodyPr>
            <a:normAutofit/>
          </a:bodyPr>
          <a:lstStyle/>
          <a:p>
            <a:r>
              <a:rPr lang="en-US"/>
              <a:t>Mindsets Reveal Themselves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123950"/>
            <a:ext cx="8458200" cy="5471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43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5009"/>
            <a:ext cx="8229600" cy="1394791"/>
          </a:xfrm>
          <a:solidFill>
            <a:schemeClr val="accent2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Timed-Pair-Share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b="1" dirty="0" smtClean="0"/>
              <a:t>What were your thoughts on the video, what stood out to you?</a:t>
            </a:r>
          </a:p>
          <a:p>
            <a:pPr marL="109728" indent="0" algn="ctr">
              <a:buNone/>
            </a:pPr>
            <a:endParaRPr lang="en-US" dirty="0"/>
          </a:p>
          <a:p>
            <a:r>
              <a:rPr lang="en-US" dirty="0"/>
              <a:t>Teacher will announce a topic.</a:t>
            </a:r>
          </a:p>
          <a:p>
            <a:r>
              <a:rPr lang="en-US" dirty="0"/>
              <a:t>Students will have think time.</a:t>
            </a:r>
          </a:p>
          <a:p>
            <a:r>
              <a:rPr lang="en-US" dirty="0"/>
              <a:t>Students will </a:t>
            </a:r>
            <a:r>
              <a:rPr lang="en-US" dirty="0" smtClean="0"/>
              <a:t>pair with their partner.</a:t>
            </a:r>
          </a:p>
          <a:p>
            <a:r>
              <a:rPr lang="en-US" dirty="0" smtClean="0"/>
              <a:t>When </a:t>
            </a:r>
            <a:r>
              <a:rPr lang="en-US" dirty="0"/>
              <a:t>teacher says “share,” students will share their response aloud with their </a:t>
            </a:r>
            <a:r>
              <a:rPr lang="en-US" dirty="0" smtClean="0"/>
              <a:t>partner </a:t>
            </a:r>
            <a:r>
              <a:rPr lang="en-US" dirty="0"/>
              <a:t>at a voice level 1, starting with person </a:t>
            </a:r>
            <a:r>
              <a:rPr lang="en-US" dirty="0" smtClean="0"/>
              <a:t>A.</a:t>
            </a:r>
            <a:endParaRPr lang="en-US" dirty="0"/>
          </a:p>
          <a:p>
            <a:pPr marL="624078" indent="-514350" algn="ctr">
              <a:buFont typeface="+mj-lt"/>
              <a:buAutoNum type="arabicPeriod"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7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7872413" cy="6049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006" y="228600"/>
            <a:ext cx="8229600" cy="1219200"/>
          </a:xfrm>
        </p:spPr>
        <p:txBody>
          <a:bodyPr>
            <a:normAutofit/>
          </a:bodyPr>
          <a:lstStyle/>
          <a:p>
            <a:r>
              <a:rPr lang="en-US"/>
              <a:t>What is a growth mind-set exactly?</a:t>
            </a:r>
          </a:p>
        </p:txBody>
      </p:sp>
      <p:sp>
        <p:nvSpPr>
          <p:cNvPr id="3" name="Rectangle 2"/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2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219200"/>
          </a:xfrm>
        </p:spPr>
        <p:txBody>
          <a:bodyPr/>
          <a:lstStyle/>
          <a:p>
            <a:r>
              <a:rPr lang="en-US"/>
              <a:t>Mindsets in Your Building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242"/>
          <a:stretch/>
        </p:blipFill>
        <p:spPr bwMode="auto">
          <a:xfrm>
            <a:off x="609600" y="1143001"/>
            <a:ext cx="8153400" cy="4329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3696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Think-Write-Share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Teacher will announce a topic.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Students will have think time.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Students will silently write their answers on their paper.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When teacher says “share,” students will share their response aloud with their teams at a voice level 1, starting with person 1.</a:t>
            </a:r>
          </a:p>
        </p:txBody>
      </p:sp>
    </p:spTree>
    <p:extLst>
      <p:ext uri="{BB962C8B-B14F-4D97-AF65-F5344CB8AC3E}">
        <p14:creationId xmlns:p14="http://schemas.microsoft.com/office/powerpoint/2010/main" val="75701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426</Words>
  <Application>Microsoft Office PowerPoint</Application>
  <PresentationFormat>On-screen Show (4:3)</PresentationFormat>
  <Paragraphs>75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Developing Teachers’ Mindsets for Students to Achieve</vt:lpstr>
      <vt:lpstr>Do Now </vt:lpstr>
      <vt:lpstr>Objectives</vt:lpstr>
      <vt:lpstr>Agenda</vt:lpstr>
      <vt:lpstr>Mindsets Reveal Themselves</vt:lpstr>
      <vt:lpstr>Timed-Pair-Share</vt:lpstr>
      <vt:lpstr>What is a growth mind-set exactly?</vt:lpstr>
      <vt:lpstr>Mindsets in Your Building</vt:lpstr>
      <vt:lpstr>Think-Write-Share</vt:lpstr>
      <vt:lpstr>Mindsets in Our Building </vt:lpstr>
      <vt:lpstr>Practice  Habits  Beliefs</vt:lpstr>
      <vt:lpstr>Exit Ticket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Teachers’ Mindsets for Students to Achieve</dc:title>
  <cp:lastModifiedBy>Aisha Dalton</cp:lastModifiedBy>
  <cp:revision>11</cp:revision>
  <dcterms:modified xsi:type="dcterms:W3CDTF">2017-06-19T19:59:38Z</dcterms:modified>
</cp:coreProperties>
</file>